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1" r:id="rId2"/>
    <p:sldId id="257" r:id="rId3"/>
    <p:sldId id="265" r:id="rId4"/>
    <p:sldId id="264" r:id="rId5"/>
    <p:sldId id="266" r:id="rId6"/>
    <p:sldId id="267" r:id="rId7"/>
    <p:sldId id="268" r:id="rId8"/>
    <p:sldId id="269" r:id="rId9"/>
    <p:sldId id="273" r:id="rId10"/>
    <p:sldId id="274" r:id="rId11"/>
    <p:sldId id="276" r:id="rId12"/>
    <p:sldId id="275" r:id="rId13"/>
    <p:sldId id="277" r:id="rId14"/>
    <p:sldId id="278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6"/>
    <a:srgbClr val="FEFEFF"/>
    <a:srgbClr val="39814F"/>
    <a:srgbClr val="582961"/>
    <a:srgbClr val="3788B6"/>
    <a:srgbClr val="552967"/>
    <a:srgbClr val="4D72BE"/>
    <a:srgbClr val="F8D849"/>
    <a:srgbClr val="3B7E4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/>
    <p:restoredTop sz="94641"/>
  </p:normalViewPr>
  <p:slideViewPr>
    <p:cSldViewPr snapToGrid="0" snapToObjects="1">
      <p:cViewPr>
        <p:scale>
          <a:sx n="130" d="100"/>
          <a:sy n="130" d="100"/>
        </p:scale>
        <p:origin x="24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64-7E40-88F0-595D7D1E4E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800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Sheet1!$A$1:$A$9</c:f>
              <c:strCache>
                <c:ptCount val="9"/>
                <c:pt idx="0">
                  <c:v>WhatsApp</c:v>
                </c:pt>
                <c:pt idx="1">
                  <c:v>Kakao Talk</c:v>
                </c:pt>
                <c:pt idx="2">
                  <c:v>Line</c:v>
                </c:pt>
                <c:pt idx="3">
                  <c:v>WeChat</c:v>
                </c:pt>
                <c:pt idx="4">
                  <c:v>Twitter</c:v>
                </c:pt>
                <c:pt idx="5">
                  <c:v>Yahoo</c:v>
                </c:pt>
                <c:pt idx="6">
                  <c:v>Viber</c:v>
                </c:pt>
                <c:pt idx="7">
                  <c:v>Skype</c:v>
                </c:pt>
                <c:pt idx="8">
                  <c:v>Facebook</c:v>
                </c:pt>
              </c:strCache>
            </c:strRef>
          </c:cat>
          <c:val>
            <c:numRef>
              <c:f>Sheet1!$B$1:$B$9</c:f>
              <c:numCache>
                <c:formatCode>0%</c:formatCode>
                <c:ptCount val="9"/>
                <c:pt idx="0">
                  <c:v>0.08</c:v>
                </c:pt>
                <c:pt idx="1">
                  <c:v>0.09</c:v>
                </c:pt>
                <c:pt idx="2">
                  <c:v>0.1</c:v>
                </c:pt>
                <c:pt idx="3">
                  <c:v>0.15</c:v>
                </c:pt>
                <c:pt idx="4">
                  <c:v>0.16</c:v>
                </c:pt>
                <c:pt idx="5">
                  <c:v>0.17</c:v>
                </c:pt>
                <c:pt idx="6">
                  <c:v>0.27</c:v>
                </c:pt>
                <c:pt idx="7">
                  <c:v>0.27</c:v>
                </c:pt>
                <c:pt idx="8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64-7E40-88F0-595D7D1E4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19523808"/>
        <c:axId val="1519525488"/>
      </c:barChart>
      <c:catAx>
        <c:axId val="151952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pPr>
            <a:endParaRPr lang="en-US"/>
          </a:p>
        </c:txPr>
        <c:crossAx val="1519525488"/>
        <c:crosses val="autoZero"/>
        <c:auto val="1"/>
        <c:lblAlgn val="ctr"/>
        <c:lblOffset val="100"/>
        <c:noMultiLvlLbl val="0"/>
      </c:catAx>
      <c:valAx>
        <c:axId val="151952548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195238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84341-2B3C-864A-9D9E-2A887E3F5C39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876DE-2959-7F44-9FAE-25C9E1505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8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team of Data Scientists</a:t>
            </a:r>
            <a:br>
              <a:rPr lang="en-US" dirty="0"/>
            </a:br>
            <a:r>
              <a:rPr lang="en-US" dirty="0"/>
              <a:t>(…)</a:t>
            </a:r>
            <a:br>
              <a:rPr lang="en-US" dirty="0"/>
            </a:br>
            <a:r>
              <a:rPr lang="en-US" dirty="0"/>
              <a:t>We are a team of inter-disciplinary backgrounds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76DE-2959-7F44-9FAE-25C9E1505E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9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product is a better customer experience through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76DE-2959-7F44-9FAE-25C9E1505E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and Classification Models of real data; however, we generated Monte Carlo Simulated Data from assumptions on a 2014 dataset in absence of recent historical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76DE-2959-7F44-9FAE-25C9E1505E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*Example of Kia Motors </a:t>
            </a:r>
            <a:b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(https://</a:t>
            </a:r>
            <a:r>
              <a:rPr lang="en-US" sz="1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www.mobilemarketer.com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/news/kia-drives-21-conversion-rate-with-chatbot-kian/519711/)</a:t>
            </a:r>
            <a:endParaRPr lang="en-US" i="1" dirty="0">
              <a:latin typeface="Arial Rounded MT Bold" panose="020F0704030504030204" pitchFamily="34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76DE-2959-7F44-9FAE-25C9E1505E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9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0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4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DE498-7793-674D-9514-6954E5F48085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C3B5A-5914-0D47-8738-977CB9A60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.png"/><Relationship Id="rId7" Type="http://schemas.openxmlformats.org/officeDocument/2006/relationships/image" Target="../media/image31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18" Type="http://schemas.microsoft.com/office/2007/relationships/hdphoto" Target="../media/hdphoto14.wdp"/><Relationship Id="rId3" Type="http://schemas.openxmlformats.org/officeDocument/2006/relationships/image" Target="../media/image23.tiff"/><Relationship Id="rId7" Type="http://schemas.openxmlformats.org/officeDocument/2006/relationships/image" Target="../media/image34.png"/><Relationship Id="rId12" Type="http://schemas.microsoft.com/office/2007/relationships/hdphoto" Target="../media/hdphoto9.wdp"/><Relationship Id="rId17" Type="http://schemas.microsoft.com/office/2007/relationships/hdphoto" Target="../media/hdphoto13.wdp"/><Relationship Id="rId2" Type="http://schemas.openxmlformats.org/officeDocument/2006/relationships/notesSlide" Target="../notesSlides/notesSlide4.xml"/><Relationship Id="rId16" Type="http://schemas.microsoft.com/office/2007/relationships/hdphoto" Target="../media/hdphoto12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microsoft.com/office/2007/relationships/hdphoto" Target="../media/hdphoto8.wdp"/><Relationship Id="rId5" Type="http://schemas.openxmlformats.org/officeDocument/2006/relationships/image" Target="../media/image21.png"/><Relationship Id="rId15" Type="http://schemas.openxmlformats.org/officeDocument/2006/relationships/image" Target="../media/image35.png"/><Relationship Id="rId10" Type="http://schemas.microsoft.com/office/2007/relationships/hdphoto" Target="../media/hdphoto7.wdp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microsoft.com/office/2007/relationships/hdphoto" Target="../media/hdphoto16.wdp"/><Relationship Id="rId7" Type="http://schemas.openxmlformats.org/officeDocument/2006/relationships/image" Target="../media/image3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14.png"/><Relationship Id="rId9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microsoft.com/office/2007/relationships/hdphoto" Target="../media/hdphoto17.wdp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CDF69-7DF7-7B44-956B-E477A506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1"/>
            <a:ext cx="9144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1531"/>
            <a:ext cx="9144000" cy="6858000"/>
          </a:xfrm>
          <a:prstGeom prst="rect">
            <a:avLst/>
          </a:prstGeom>
          <a:gradFill flip="none" rotWithShape="1">
            <a:gsLst>
              <a:gs pos="62000">
                <a:srgbClr val="00B0F0">
                  <a:alpha val="56000"/>
                </a:srgbClr>
              </a:gs>
              <a:gs pos="0">
                <a:schemeClr val="accent6">
                  <a:lumMod val="75000"/>
                  <a:alpha val="76000"/>
                </a:schemeClr>
              </a:gs>
              <a:gs pos="100000">
                <a:srgbClr val="7030A0">
                  <a:alpha val="8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A72EA-86D9-4D48-A736-B9151B1AE8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EB466-C487-7E41-9C35-72E10C9AC0F9}"/>
              </a:ext>
            </a:extLst>
          </p:cNvPr>
          <p:cNvSpPr txBox="1"/>
          <p:nvPr/>
        </p:nvSpPr>
        <p:spPr>
          <a:xfrm>
            <a:off x="1583018" y="3086099"/>
            <a:ext cx="627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#BiyahengBetterEveryday</a:t>
            </a:r>
          </a:p>
        </p:txBody>
      </p:sp>
    </p:spTree>
    <p:extLst>
      <p:ext uri="{BB962C8B-B14F-4D97-AF65-F5344CB8AC3E}">
        <p14:creationId xmlns:p14="http://schemas.microsoft.com/office/powerpoint/2010/main" val="2228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CD95-681B-6B42-BCA8-0E81193BEA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C10FB2B-898D-E44C-9B92-494C2DC3AF27}"/>
              </a:ext>
            </a:extLst>
          </p:cNvPr>
          <p:cNvSpPr/>
          <p:nvPr/>
        </p:nvSpPr>
        <p:spPr>
          <a:xfrm>
            <a:off x="0" y="-22124"/>
            <a:ext cx="9144000" cy="6880123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8708-35FC-AF4C-B2D5-7A0782854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2B29-D0C7-2342-B5BA-4C4DC0ED70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71" y="1307691"/>
            <a:ext cx="2070691" cy="4198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F21388-1F1E-314D-B701-B981D00BB8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954" y="521110"/>
            <a:ext cx="2272092" cy="1818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E0805-76A4-974E-A1EF-5CE0751A2F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261" y="521109"/>
            <a:ext cx="2272093" cy="1818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2B8A8F-DE7E-7C44-96CF-5A6D145D7D8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954" y="2497393"/>
            <a:ext cx="2272094" cy="1818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F4A1A3-B909-AF4F-B3A6-9369C510EBA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259" y="2497392"/>
            <a:ext cx="2272095" cy="1818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181544-068B-C94D-8759-DACDDE28382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954" y="4473678"/>
            <a:ext cx="2272095" cy="1818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22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CD95-681B-6B42-BCA8-0E81193BEA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C10FB2B-898D-E44C-9B92-494C2DC3AF27}"/>
              </a:ext>
            </a:extLst>
          </p:cNvPr>
          <p:cNvSpPr/>
          <p:nvPr/>
        </p:nvSpPr>
        <p:spPr>
          <a:xfrm>
            <a:off x="0" y="-12292"/>
            <a:ext cx="9144000" cy="6880123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8708-35FC-AF4C-B2D5-7A0782854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F21388-1F1E-314D-B701-B981D00BB8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49" y="521110"/>
            <a:ext cx="2272092" cy="1818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E0805-76A4-974E-A1EF-5CE0751A2F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261" y="521109"/>
            <a:ext cx="2272093" cy="1818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2B8A8F-DE7E-7C44-96CF-5A6D145D7D8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954" y="521108"/>
            <a:ext cx="2272094" cy="1818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F86ECE-216E-044B-83E4-BF66F82AD18A}"/>
              </a:ext>
            </a:extLst>
          </p:cNvPr>
          <p:cNvSpPr txBox="1"/>
          <p:nvPr/>
        </p:nvSpPr>
        <p:spPr>
          <a:xfrm>
            <a:off x="410540" y="2787427"/>
            <a:ext cx="8322919" cy="211641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Closest Station (Current Location)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Predicted Queuing Time (Day of Week / Date / Time / Station / Weather)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Travel Time (Day of Week / Date / Time / Station / Weather)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Load Factor (Day of Week / Date / Time / Station / Weather)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Other Travel Tips (Weather / etc.)</a:t>
            </a:r>
          </a:p>
        </p:txBody>
      </p:sp>
    </p:spTree>
    <p:extLst>
      <p:ext uri="{BB962C8B-B14F-4D97-AF65-F5344CB8AC3E}">
        <p14:creationId xmlns:p14="http://schemas.microsoft.com/office/powerpoint/2010/main" val="77594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CD95-681B-6B42-BCA8-0E81193BEA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8708-35FC-AF4C-B2D5-7A0782854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F08B7-F2A7-7B48-954F-3A719F8D092C}"/>
              </a:ext>
            </a:extLst>
          </p:cNvPr>
          <p:cNvSpPr txBox="1"/>
          <p:nvPr/>
        </p:nvSpPr>
        <p:spPr>
          <a:xfrm>
            <a:off x="3498611" y="55290"/>
            <a:ext cx="21467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LRT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DE694-4992-6E42-A9C0-78CC92D2A7FB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685" y="387962"/>
            <a:ext cx="2142546" cy="23435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D05733-B980-0541-87C4-610E9DF11BB5}"/>
              </a:ext>
            </a:extLst>
          </p:cNvPr>
          <p:cNvSpPr txBox="1"/>
          <p:nvPr/>
        </p:nvSpPr>
        <p:spPr>
          <a:xfrm>
            <a:off x="536621" y="2688534"/>
            <a:ext cx="806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AS A PLATFORM FOR</a:t>
            </a:r>
            <a:r>
              <a:rPr lang="en-US" sz="3200" dirty="0">
                <a:latin typeface="Arial Rounded MT Bold" panose="020F0704030504030204" pitchFamily="34" charset="77"/>
              </a:rPr>
              <a:t> BRAND ENGAGEMENT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64F349-D8E4-6D47-811E-A776195D4D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06" y="98321"/>
            <a:ext cx="2272095" cy="1818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4281B-F43D-3246-80F4-3E943522439D}"/>
              </a:ext>
            </a:extLst>
          </p:cNvPr>
          <p:cNvSpPr/>
          <p:nvPr/>
        </p:nvSpPr>
        <p:spPr>
          <a:xfrm rot="5400000">
            <a:off x="4251368" y="-339497"/>
            <a:ext cx="658761" cy="78483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FFD78D-2D14-5949-85DE-F0E2DCB21973}"/>
              </a:ext>
            </a:extLst>
          </p:cNvPr>
          <p:cNvSpPr/>
          <p:nvPr/>
        </p:nvSpPr>
        <p:spPr>
          <a:xfrm rot="5400000">
            <a:off x="3535107" y="613154"/>
            <a:ext cx="658761" cy="6415784"/>
          </a:xfrm>
          <a:prstGeom prst="rect">
            <a:avLst/>
          </a:prstGeom>
          <a:solidFill>
            <a:srgbClr val="4D72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F9FE3A-0ADB-BA4E-B326-117DD0978D6D}"/>
              </a:ext>
            </a:extLst>
          </p:cNvPr>
          <p:cNvSpPr/>
          <p:nvPr/>
        </p:nvSpPr>
        <p:spPr>
          <a:xfrm rot="5400000">
            <a:off x="2103019" y="2138232"/>
            <a:ext cx="658761" cy="3551611"/>
          </a:xfrm>
          <a:prstGeom prst="rect">
            <a:avLst/>
          </a:prstGeom>
          <a:solidFill>
            <a:srgbClr val="F8D84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C5B75-B909-4F48-AAB7-7AD8F2BEA8AE}"/>
              </a:ext>
            </a:extLst>
          </p:cNvPr>
          <p:cNvSpPr txBox="1"/>
          <p:nvPr/>
        </p:nvSpPr>
        <p:spPr>
          <a:xfrm>
            <a:off x="6455987" y="317815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500K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ABE46-FE55-6148-A427-EFB306C75F12}"/>
              </a:ext>
            </a:extLst>
          </p:cNvPr>
          <p:cNvSpPr txBox="1"/>
          <p:nvPr/>
        </p:nvSpPr>
        <p:spPr>
          <a:xfrm>
            <a:off x="4459040" y="345960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(82%)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410K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7AD938-43C6-A245-AD84-3921B74B93F9}"/>
              </a:ext>
            </a:extLst>
          </p:cNvPr>
          <p:cNvSpPr txBox="1"/>
          <p:nvPr/>
        </p:nvSpPr>
        <p:spPr>
          <a:xfrm>
            <a:off x="596009" y="4227696"/>
            <a:ext cx="30251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Conversion rate from </a:t>
            </a:r>
            <a:r>
              <a:rPr lang="en-US" sz="105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AdWeek</a:t>
            </a:r>
            <a:r>
              <a:rPr lang="en-US" sz="105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b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05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Facebook Messenger Will Dominate 2018*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E4D022-463A-D149-BD61-BD70A8F95BBE}"/>
              </a:ext>
            </a:extLst>
          </p:cNvPr>
          <p:cNvGrpSpPr/>
          <p:nvPr/>
        </p:nvGrpSpPr>
        <p:grpSpPr>
          <a:xfrm>
            <a:off x="7275012" y="3252627"/>
            <a:ext cx="1220246" cy="674064"/>
            <a:chOff x="7275012" y="3252627"/>
            <a:chExt cx="1220246" cy="67406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4EB186-34A6-0D41-A240-4C0C145A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424" y="3252627"/>
              <a:ext cx="233834" cy="67124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0440B5-54B0-6B43-9DEC-3596F0D08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6079" y="3252627"/>
              <a:ext cx="233834" cy="67124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01D364-645F-A54D-83A2-2AA81207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5035" y="3252627"/>
              <a:ext cx="233834" cy="67124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3B2A73-A6F7-724B-B2BC-DE209E7F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690" y="3252627"/>
              <a:ext cx="233834" cy="67124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302CDF2-0C3B-0D4D-B929-1C2182C5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012" y="3255449"/>
              <a:ext cx="233834" cy="67124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8F3F99-BE48-FA4B-8600-C0066290678D}"/>
              </a:ext>
            </a:extLst>
          </p:cNvPr>
          <p:cNvGrpSpPr/>
          <p:nvPr/>
        </p:nvGrpSpPr>
        <p:grpSpPr>
          <a:xfrm>
            <a:off x="5998771" y="3491665"/>
            <a:ext cx="1047211" cy="673073"/>
            <a:chOff x="5998771" y="3491665"/>
            <a:chExt cx="1047211" cy="67307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B3D1B7A-4920-384B-BBF7-2D7EF9E0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2148" y="3493496"/>
              <a:ext cx="233834" cy="67124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78F7AE-A453-E341-8C53-51A51843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6803" y="3493496"/>
              <a:ext cx="233834" cy="6712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B090886-7B54-C44F-B643-9E28AAEE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5759" y="3493496"/>
              <a:ext cx="233834" cy="6712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91A0DD9-BA8E-AE4E-A553-80E51680C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0414" y="3493496"/>
              <a:ext cx="233834" cy="6712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EDFD343-7EF4-9B43-B9DE-F7C5ABC38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8771" y="3491665"/>
              <a:ext cx="54758" cy="67124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F5171-9FAA-194A-89A3-E084D1C99904}"/>
              </a:ext>
            </a:extLst>
          </p:cNvPr>
          <p:cNvGrpSpPr/>
          <p:nvPr/>
        </p:nvGrpSpPr>
        <p:grpSpPr>
          <a:xfrm>
            <a:off x="3583640" y="3583332"/>
            <a:ext cx="624573" cy="671242"/>
            <a:chOff x="3583640" y="3583332"/>
            <a:chExt cx="624573" cy="67124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3D766D-6C2B-8C4A-B0DE-EE364C8F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4379" y="3583332"/>
              <a:ext cx="233834" cy="67124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E4CCBBC-37EE-0548-9F19-44D97BE6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3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9034" y="3583332"/>
              <a:ext cx="233834" cy="67124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3DE489B-A7BD-2149-988E-E07081267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email">
              <a:alphaModFix amt="3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83640" y="3583332"/>
              <a:ext cx="128183" cy="67124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F6207B7-9A29-8246-9FD4-D94147A4EFE2}"/>
              </a:ext>
            </a:extLst>
          </p:cNvPr>
          <p:cNvSpPr txBox="1"/>
          <p:nvPr/>
        </p:nvSpPr>
        <p:spPr>
          <a:xfrm>
            <a:off x="1772430" y="372937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Conversion Rate: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63%)</a:t>
            </a:r>
            <a:r>
              <a:rPr lang="en-US" dirty="0">
                <a:latin typeface="Arial Rounded MT Bold" panose="020F0704030504030204" pitchFamily="34" charset="77"/>
              </a:rPr>
              <a:t> 258K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D63841-F1B9-9942-B199-BB24FE010BAD}"/>
              </a:ext>
            </a:extLst>
          </p:cNvPr>
          <p:cNvSpPr txBox="1"/>
          <p:nvPr/>
        </p:nvSpPr>
        <p:spPr>
          <a:xfrm>
            <a:off x="1849622" y="6641530"/>
            <a:ext cx="74286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*https://</a:t>
            </a:r>
            <a:r>
              <a:rPr lang="en-US" sz="105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www.adweek.com</a:t>
            </a:r>
            <a:r>
              <a:rPr lang="en-US" sz="105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/digital/dana-gibber-headliner-labs-guest-post-why-facebook-messenger-will-dominate-2018/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437120-B0B5-C449-8678-ADA0B6C0149E}"/>
              </a:ext>
            </a:extLst>
          </p:cNvPr>
          <p:cNvSpPr txBox="1"/>
          <p:nvPr/>
        </p:nvSpPr>
        <p:spPr>
          <a:xfrm>
            <a:off x="202323" y="4741743"/>
            <a:ext cx="882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258,000 </a:t>
            </a:r>
            <a:r>
              <a:rPr lang="en-US" sz="3600" dirty="0">
                <a:solidFill>
                  <a:srgbClr val="552967"/>
                </a:solidFill>
                <a:latin typeface="Arial Rounded MT Bold" panose="020F0704030504030204" pitchFamily="34" charset="77"/>
              </a:rPr>
              <a:t>IDLE, VACANT</a:t>
            </a:r>
            <a:r>
              <a:rPr lang="en-US" sz="2800" dirty="0">
                <a:latin typeface="Arial Rounded MT Bold" panose="020F0704030504030204" pitchFamily="34" charset="77"/>
              </a:rPr>
              <a:t> CUSTOMERS </a:t>
            </a:r>
            <a:r>
              <a:rPr lang="en-US" sz="3600" dirty="0">
                <a:solidFill>
                  <a:srgbClr val="3788B6"/>
                </a:solidFill>
                <a:latin typeface="Arial Rounded MT Bold" panose="020F0704030504030204" pitchFamily="34" charset="77"/>
              </a:rPr>
              <a:t>DAILY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380BA1-8AF2-CF43-88A1-2BF6FF68C3D7}"/>
              </a:ext>
            </a:extLst>
          </p:cNvPr>
          <p:cNvSpPr txBox="1"/>
          <p:nvPr/>
        </p:nvSpPr>
        <p:spPr>
          <a:xfrm>
            <a:off x="1806936" y="5246906"/>
            <a:ext cx="552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THAT’S </a:t>
            </a:r>
            <a:r>
              <a:rPr lang="en-US" sz="3600" dirty="0">
                <a:solidFill>
                  <a:srgbClr val="39814F"/>
                </a:solidFill>
                <a:latin typeface="Arial Rounded MT Bold" panose="020F0704030504030204" pitchFamily="34" charset="77"/>
              </a:rPr>
              <a:t>12 MOA ARENAS!</a:t>
            </a:r>
          </a:p>
        </p:txBody>
      </p:sp>
    </p:spTree>
    <p:extLst>
      <p:ext uri="{BB962C8B-B14F-4D97-AF65-F5344CB8AC3E}">
        <p14:creationId xmlns:p14="http://schemas.microsoft.com/office/powerpoint/2010/main" val="117223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24" grpId="0" animBg="1"/>
      <p:bldP spid="25" grpId="0" animBg="1"/>
      <p:bldP spid="4" grpId="0"/>
      <p:bldP spid="26" grpId="0"/>
      <p:bldP spid="28" grpId="0"/>
      <p:bldP spid="27" grpId="0"/>
      <p:bldP spid="47" grpId="0"/>
      <p:bldP spid="48" grpId="1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CDF69-7DF7-7B44-956B-E477A506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1"/>
            <a:ext cx="9144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8502B-5310-7340-91E2-CF4E5CA6E74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72537-1504-AC4A-BEE9-0EA01EC46E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2" y="5873997"/>
            <a:ext cx="1488642" cy="762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A651A-9E7B-7E47-8E8F-C899DC07A0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61" y="91806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DF8B57-E33C-B14A-9809-FFDB2F0B66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15" y="806243"/>
            <a:ext cx="2731229" cy="486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65D570-69DE-5C4F-ACFE-D30F940EF9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76" y="798103"/>
            <a:ext cx="2731637" cy="48669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1E804C-1215-B741-877B-DF43DA2DAD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999" y="99945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4D1D91-2DE5-5744-8952-1D5DC158C7A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019" y="808075"/>
            <a:ext cx="2733651" cy="4856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C26DE-86E8-3B47-B983-6150F4D80F6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280" y="97288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D8E1C8-FA6D-A940-8C83-7E9300B6D3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390" y="808074"/>
            <a:ext cx="2720373" cy="48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CDF69-7DF7-7B44-956B-E477A506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1"/>
            <a:ext cx="914400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72537-1504-AC4A-BEE9-0EA01EC46E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2" y="5873997"/>
            <a:ext cx="1488642" cy="762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A651A-9E7B-7E47-8E8F-C899DC07A0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61" y="91806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DF8B57-E33C-B14A-9809-FFDB2F0B66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15" y="806243"/>
            <a:ext cx="2731229" cy="486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65D570-69DE-5C4F-ACFE-D30F940EF9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76" y="798103"/>
            <a:ext cx="2731637" cy="48669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1E804C-1215-B741-877B-DF43DA2DAD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999" y="99945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4D1D91-2DE5-5744-8952-1D5DC158C7A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019" y="808075"/>
            <a:ext cx="2733651" cy="4856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C26DE-86E8-3B47-B983-6150F4D80F6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280" y="97288"/>
            <a:ext cx="3097161" cy="627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D8E1C8-FA6D-A940-8C83-7E9300B6D3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390" y="808074"/>
            <a:ext cx="2720373" cy="4856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8502B-5310-7340-91E2-CF4E5CA6E74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3AD6D-BC86-9540-9268-E324CDF96AF2}"/>
              </a:ext>
            </a:extLst>
          </p:cNvPr>
          <p:cNvSpPr txBox="1"/>
          <p:nvPr/>
        </p:nvSpPr>
        <p:spPr>
          <a:xfrm>
            <a:off x="64675" y="266743"/>
            <a:ext cx="9019329" cy="523220"/>
          </a:xfrm>
          <a:prstGeom prst="rect">
            <a:avLst/>
          </a:prstGeom>
          <a:solidFill>
            <a:srgbClr val="FEFEFF">
              <a:alpha val="7529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IDEAL PLATFORM FOR CUSTOMER ENGAGEMENT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727DD-EB21-3B43-A041-BB85779C959B}"/>
              </a:ext>
            </a:extLst>
          </p:cNvPr>
          <p:cNvSpPr txBox="1"/>
          <p:nvPr/>
        </p:nvSpPr>
        <p:spPr>
          <a:xfrm>
            <a:off x="64675" y="872130"/>
            <a:ext cx="9019329" cy="954107"/>
          </a:xfrm>
          <a:prstGeom prst="rect">
            <a:avLst/>
          </a:prstGeom>
          <a:solidFill>
            <a:srgbClr val="FEFE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WHILE YOUR CUSTOMERS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>
                <a:latin typeface="Arial Rounded MT Bold" panose="020F0704030504030204" pitchFamily="34" charset="77"/>
              </a:rPr>
              <a:t> IDLY WAIT ON THEIR STATION PLATFORMS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808A91-9865-834F-A3DC-94F0E5C1FDCC}"/>
              </a:ext>
            </a:extLst>
          </p:cNvPr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454" y="4339181"/>
            <a:ext cx="1651015" cy="1805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0B73F-20DE-1E4C-ACDA-9EC24743C02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988" y="1913194"/>
            <a:ext cx="2119711" cy="2216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4E144-BD27-BE47-BA2E-45DC2D055A2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415" y="4473963"/>
            <a:ext cx="1892300" cy="1193800"/>
          </a:xfrm>
          <a:prstGeom prst="rect">
            <a:avLst/>
          </a:prstGeom>
        </p:spPr>
      </p:pic>
      <p:sp>
        <p:nvSpPr>
          <p:cNvPr id="7" name="Left-Right-Up Arrow 6">
            <a:extLst>
              <a:ext uri="{FF2B5EF4-FFF2-40B4-BE49-F238E27FC236}">
                <a16:creationId xmlns:a16="http://schemas.microsoft.com/office/drawing/2014/main" id="{BD994B7E-69A6-324E-8EB7-FBE998616A24}"/>
              </a:ext>
            </a:extLst>
          </p:cNvPr>
          <p:cNvSpPr/>
          <p:nvPr/>
        </p:nvSpPr>
        <p:spPr>
          <a:xfrm>
            <a:off x="3427699" y="3842761"/>
            <a:ext cx="2175754" cy="1545316"/>
          </a:xfrm>
          <a:prstGeom prst="leftRightUpArrow">
            <a:avLst>
              <a:gd name="adj1" fmla="val 15123"/>
              <a:gd name="adj2" fmla="val 14418"/>
              <a:gd name="adj3" fmla="val 15123"/>
            </a:avLst>
          </a:prstGeom>
          <a:solidFill>
            <a:srgbClr val="5656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952EE-DB97-4844-9BA4-713610731761}"/>
              </a:ext>
            </a:extLst>
          </p:cNvPr>
          <p:cNvSpPr txBox="1"/>
          <p:nvPr/>
        </p:nvSpPr>
        <p:spPr>
          <a:xfrm>
            <a:off x="5310185" y="6068478"/>
            <a:ext cx="2231157" cy="523220"/>
          </a:xfrm>
          <a:prstGeom prst="rect">
            <a:avLst/>
          </a:prstGeom>
          <a:solidFill>
            <a:srgbClr val="FEFE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SPONSORS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DF4B8-9BE6-F04D-B49D-B6EDE155EFA4}"/>
              </a:ext>
            </a:extLst>
          </p:cNvPr>
          <p:cNvSpPr txBox="1"/>
          <p:nvPr/>
        </p:nvSpPr>
        <p:spPr>
          <a:xfrm>
            <a:off x="1338939" y="5681352"/>
            <a:ext cx="2231157" cy="523220"/>
          </a:xfrm>
          <a:prstGeom prst="rect">
            <a:avLst/>
          </a:prstGeom>
          <a:solidFill>
            <a:srgbClr val="FEFE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RIDES</a:t>
            </a:r>
          </a:p>
        </p:txBody>
      </p:sp>
    </p:spTree>
    <p:extLst>
      <p:ext uri="{BB962C8B-B14F-4D97-AF65-F5344CB8AC3E}">
        <p14:creationId xmlns:p14="http://schemas.microsoft.com/office/powerpoint/2010/main" val="763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7" grpId="0" animBg="1"/>
      <p:bldP spid="23" grpId="1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CDF69-7DF7-7B44-956B-E477A506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1"/>
            <a:ext cx="9144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1531"/>
            <a:ext cx="9144000" cy="6858000"/>
          </a:xfrm>
          <a:prstGeom prst="rect">
            <a:avLst/>
          </a:prstGeom>
          <a:gradFill flip="none" rotWithShape="1">
            <a:gsLst>
              <a:gs pos="62000">
                <a:srgbClr val="E06000">
                  <a:alpha val="65000"/>
                </a:srgbClr>
              </a:gs>
              <a:gs pos="0">
                <a:srgbClr val="B053FF">
                  <a:alpha val="92000"/>
                </a:srgbClr>
              </a:gs>
              <a:gs pos="100000">
                <a:srgbClr val="C00000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A72EA-86D9-4D48-A736-B9151B1AE8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EB466-C487-7E41-9C35-72E10C9AC0F9}"/>
              </a:ext>
            </a:extLst>
          </p:cNvPr>
          <p:cNvSpPr txBox="1"/>
          <p:nvPr/>
        </p:nvSpPr>
        <p:spPr>
          <a:xfrm>
            <a:off x="1583018" y="3086099"/>
            <a:ext cx="627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#BiyahengBetterEveryday</a:t>
            </a:r>
          </a:p>
        </p:txBody>
      </p:sp>
    </p:spTree>
    <p:extLst>
      <p:ext uri="{BB962C8B-B14F-4D97-AF65-F5344CB8AC3E}">
        <p14:creationId xmlns:p14="http://schemas.microsoft.com/office/powerpoint/2010/main" val="228741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887F-9DF4-5D43-A340-8246350B7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E2FFC-7440-7B40-AB5E-E9F88D284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9B584-4242-6041-8D24-344EF2CB1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AEE50-3F8E-1F40-AE51-0411C4415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2101" y="2807677"/>
            <a:ext cx="2597925" cy="13305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05E17-733B-5D45-94BC-31942C92E55D}"/>
              </a:ext>
            </a:extLst>
          </p:cNvPr>
          <p:cNvCxnSpPr>
            <a:cxnSpLocks/>
          </p:cNvCxnSpPr>
          <p:nvPr/>
        </p:nvCxnSpPr>
        <p:spPr>
          <a:xfrm>
            <a:off x="4687597" y="2883853"/>
            <a:ext cx="0" cy="11781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505E87-E8CB-0E4D-983C-6D6D75E3B1DE}"/>
              </a:ext>
            </a:extLst>
          </p:cNvPr>
          <p:cNvSpPr txBox="1"/>
          <p:nvPr/>
        </p:nvSpPr>
        <p:spPr>
          <a:xfrm>
            <a:off x="5089110" y="2910882"/>
            <a:ext cx="2250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JUDE </a:t>
            </a:r>
            <a:r>
              <a:rPr lang="en-US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TEVES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</a:t>
            </a:r>
            <a:r>
              <a:rPr lang="en-US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TITUS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JEFF </a:t>
            </a:r>
            <a:r>
              <a:rPr lang="en-US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JOSH </a:t>
            </a:r>
            <a:r>
              <a:rPr lang="en-US" sz="1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TRISTAN</a:t>
            </a:r>
          </a:p>
        </p:txBody>
      </p:sp>
    </p:spTree>
    <p:extLst>
      <p:ext uri="{BB962C8B-B14F-4D97-AF65-F5344CB8AC3E}">
        <p14:creationId xmlns:p14="http://schemas.microsoft.com/office/powerpoint/2010/main" val="311804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887F-9DF4-5D43-A340-8246350B7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E2FFC-7440-7B40-AB5E-E9F88D284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9B584-4242-6041-8D24-344EF2CB1F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05E87-E8CB-0E4D-983C-6D6D75E3B1DE}"/>
              </a:ext>
            </a:extLst>
          </p:cNvPr>
          <p:cNvSpPr txBox="1"/>
          <p:nvPr/>
        </p:nvSpPr>
        <p:spPr>
          <a:xfrm>
            <a:off x="5508173" y="5636853"/>
            <a:ext cx="1349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JUDE 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TEVES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TITUS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JEFF 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JOSH 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TRISTAN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6A1B5-3287-334F-8AF8-BFBF0AEB9B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346" y="5527794"/>
            <a:ext cx="2161310" cy="11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7D73FA-98C2-F849-8123-05FDBF158E26}"/>
              </a:ext>
            </a:extLst>
          </p:cNvPr>
          <p:cNvSpPr txBox="1"/>
          <p:nvPr/>
        </p:nvSpPr>
        <p:spPr>
          <a:xfrm>
            <a:off x="1720080" y="1030288"/>
            <a:ext cx="570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ARE 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SCIENTISTS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7C957-C78F-3F4E-85C4-A82F92A0F290}"/>
              </a:ext>
            </a:extLst>
          </p:cNvPr>
          <p:cNvSpPr txBox="1"/>
          <p:nvPr/>
        </p:nvSpPr>
        <p:spPr>
          <a:xfrm>
            <a:off x="823711" y="1969860"/>
            <a:ext cx="6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USE 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8B835-0F18-604D-9271-AF08333F16FD}"/>
              </a:ext>
            </a:extLst>
          </p:cNvPr>
          <p:cNvSpPr txBox="1"/>
          <p:nvPr/>
        </p:nvSpPr>
        <p:spPr>
          <a:xfrm>
            <a:off x="4832196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1348F-4022-0043-864E-03D9986362F1}"/>
              </a:ext>
            </a:extLst>
          </p:cNvPr>
          <p:cNvSpPr txBox="1"/>
          <p:nvPr/>
        </p:nvSpPr>
        <p:spPr>
          <a:xfrm>
            <a:off x="4838292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D60440-4BAE-864A-9601-E7D9231D139C}"/>
              </a:ext>
            </a:extLst>
          </p:cNvPr>
          <p:cNvSpPr txBox="1"/>
          <p:nvPr/>
        </p:nvSpPr>
        <p:spPr>
          <a:xfrm>
            <a:off x="4745901" y="2027555"/>
            <a:ext cx="6405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ENGAGEMENT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2775B-ABDD-1641-A6DC-BB83C1C62651}"/>
              </a:ext>
            </a:extLst>
          </p:cNvPr>
          <p:cNvSpPr txBox="1"/>
          <p:nvPr/>
        </p:nvSpPr>
        <p:spPr>
          <a:xfrm>
            <a:off x="4840902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58942-9833-5444-9EDA-7BAA8EC1464A}"/>
              </a:ext>
            </a:extLst>
          </p:cNvPr>
          <p:cNvSpPr/>
          <p:nvPr/>
        </p:nvSpPr>
        <p:spPr>
          <a:xfrm>
            <a:off x="3604061" y="1969860"/>
            <a:ext cx="1013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D44168-C22C-C545-A459-C14D6F91F6B6}"/>
              </a:ext>
            </a:extLst>
          </p:cNvPr>
          <p:cNvSpPr/>
          <p:nvPr/>
        </p:nvSpPr>
        <p:spPr>
          <a:xfrm>
            <a:off x="3604060" y="1969859"/>
            <a:ext cx="732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FA995-5765-D04D-8C8D-027980FF617F}"/>
              </a:ext>
            </a:extLst>
          </p:cNvPr>
          <p:cNvSpPr txBox="1"/>
          <p:nvPr/>
        </p:nvSpPr>
        <p:spPr>
          <a:xfrm>
            <a:off x="4526689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DFB24-57FC-A24A-A1FF-6F84EA3C1C13}"/>
              </a:ext>
            </a:extLst>
          </p:cNvPr>
          <p:cNvSpPr txBox="1"/>
          <p:nvPr/>
        </p:nvSpPr>
        <p:spPr>
          <a:xfrm>
            <a:off x="4500999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0057-7573-B544-A7FA-27FE62E883E9}"/>
              </a:ext>
            </a:extLst>
          </p:cNvPr>
          <p:cNvSpPr txBox="1"/>
          <p:nvPr/>
        </p:nvSpPr>
        <p:spPr>
          <a:xfrm>
            <a:off x="4501000" y="1960307"/>
            <a:ext cx="2844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PRESCRIBE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DCA80-8F26-4847-98F4-F5986F3EA4EB}"/>
              </a:ext>
            </a:extLst>
          </p:cNvPr>
          <p:cNvSpPr txBox="1"/>
          <p:nvPr/>
        </p:nvSpPr>
        <p:spPr>
          <a:xfrm>
            <a:off x="4486888" y="1960307"/>
            <a:ext cx="42177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 THE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107BB-C21C-7144-ADCF-340E982A6F1B}"/>
              </a:ext>
            </a:extLst>
          </p:cNvPr>
          <p:cNvSpPr txBox="1"/>
          <p:nvPr/>
        </p:nvSpPr>
        <p:spPr>
          <a:xfrm>
            <a:off x="-1273638" y="3576756"/>
            <a:ext cx="570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A83A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</a:t>
            </a: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EE2EA-D457-C046-9658-77C1B66971FE}"/>
              </a:ext>
            </a:extLst>
          </p:cNvPr>
          <p:cNvSpPr txBox="1"/>
          <p:nvPr/>
        </p:nvSpPr>
        <p:spPr>
          <a:xfrm>
            <a:off x="3672583" y="4867797"/>
            <a:ext cx="570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SYSTEMS </a:t>
            </a:r>
            <a:r>
              <a:rPr lang="en-US" sz="3200" b="1" dirty="0">
                <a:solidFill>
                  <a:srgbClr val="F8D84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</a:t>
            </a:r>
            <a:endParaRPr lang="en-US" sz="3200" dirty="0">
              <a:solidFill>
                <a:srgbClr val="F8D849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8085D-3E72-F947-B40C-A48F57AB80CF}"/>
              </a:ext>
            </a:extLst>
          </p:cNvPr>
          <p:cNvSpPr txBox="1"/>
          <p:nvPr/>
        </p:nvSpPr>
        <p:spPr>
          <a:xfrm>
            <a:off x="244998" y="4417062"/>
            <a:ext cx="570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FINANCIAL</a:t>
            </a:r>
            <a:r>
              <a:rPr lang="en-US" sz="3200" b="1" dirty="0">
                <a:solidFill>
                  <a:srgbClr val="3B7E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TECHNOLOGIES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BAECB-663B-7D48-9F05-581735ED6499}"/>
              </a:ext>
            </a:extLst>
          </p:cNvPr>
          <p:cNvSpPr txBox="1"/>
          <p:nvPr/>
        </p:nvSpPr>
        <p:spPr>
          <a:xfrm>
            <a:off x="3213130" y="3760537"/>
            <a:ext cx="570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BUSINESS </a:t>
            </a:r>
            <a:r>
              <a:rPr lang="en-US" sz="3200" b="1" dirty="0">
                <a:solidFill>
                  <a:srgbClr val="5B2C6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MANAGEMENT</a:t>
            </a:r>
            <a:endParaRPr lang="en-US" sz="3200" dirty="0">
              <a:solidFill>
                <a:srgbClr val="5B2C6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88484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5" grpId="0"/>
      <p:bldP spid="15" grpId="1"/>
      <p:bldP spid="17" grpId="0"/>
      <p:bldP spid="17" grpId="1"/>
      <p:bldP spid="16" grpId="0"/>
      <p:bldP spid="16" grpId="1"/>
      <p:bldP spid="6" grpId="0"/>
      <p:bldP spid="6" grpId="1"/>
      <p:bldP spid="19" grpId="0"/>
      <p:bldP spid="20" grpId="0"/>
      <p:bldP spid="20" grpId="1"/>
      <p:bldP spid="21" grpId="0"/>
      <p:bldP spid="21" grpId="1"/>
      <p:bldP spid="22" grpId="0"/>
      <p:bldP spid="22" grpId="1"/>
      <p:bldP spid="23" grpId="1"/>
      <p:bldP spid="24" grpId="0"/>
      <p:bldP spid="25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CBE8A3-8D2F-174C-BDC6-98D3FCBDEA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0748"/>
            <a:ext cx="9144000" cy="55565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2FD20D-DE7C-0140-803A-8248B209F760}"/>
              </a:ext>
            </a:extLst>
          </p:cNvPr>
          <p:cNvSpPr/>
          <p:nvPr/>
        </p:nvSpPr>
        <p:spPr>
          <a:xfrm>
            <a:off x="0" y="-3612"/>
            <a:ext cx="9144000" cy="6858000"/>
          </a:xfrm>
          <a:prstGeom prst="rect">
            <a:avLst/>
          </a:prstGeom>
          <a:solidFill>
            <a:srgbClr val="000000">
              <a:alpha val="3529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EAD18-9B8F-BF4A-AE6B-5B50B1642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5470" y="914400"/>
            <a:ext cx="1212111" cy="1244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E3BC5-F031-C84C-BB64-5C3AAEEC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98380"/>
            <a:ext cx="2881423" cy="21584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FE8C48-505E-3A47-B027-4BE150B98A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24560">
            <a:off x="1307805" y="3790430"/>
            <a:ext cx="659218" cy="1063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9BEC9-ADDD-C646-935A-2B2768DC3D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245" b="-61001"/>
          <a:stretch/>
        </p:blipFill>
        <p:spPr>
          <a:xfrm>
            <a:off x="1" y="4651512"/>
            <a:ext cx="9806607" cy="25046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17C365-C315-B542-B9D0-ADFE493B03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3964" y="650748"/>
            <a:ext cx="3260035" cy="18804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AEF339-D72D-DB4F-851C-4DDA116AC1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duotone>
              <a:prstClr val="black"/>
              <a:srgbClr val="D0B59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3304" y="1840559"/>
            <a:ext cx="1126436" cy="7553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374F206-9157-4A42-B5DA-0DA85AECC0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duotone>
              <a:prstClr val="black"/>
              <a:srgbClr val="D9CAB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7760" y="2570920"/>
            <a:ext cx="1478224" cy="10224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3E32-B360-4447-92FC-478F2FCE9432}"/>
              </a:ext>
            </a:extLst>
          </p:cNvPr>
          <p:cNvSpPr txBox="1"/>
          <p:nvPr/>
        </p:nvSpPr>
        <p:spPr>
          <a:xfrm>
            <a:off x="212354" y="2185221"/>
            <a:ext cx="781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If we want to shoot the moon…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E42DE-149D-3E4B-843C-3C63A4BA9C26}"/>
              </a:ext>
            </a:extLst>
          </p:cNvPr>
          <p:cNvSpPr txBox="1"/>
          <p:nvPr/>
        </p:nvSpPr>
        <p:spPr>
          <a:xfrm>
            <a:off x="1328773" y="3044812"/>
            <a:ext cx="781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We must first build the rocket.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632C2-253A-2B43-BA4F-A4FAC6BF922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2" y="5873997"/>
            <a:ext cx="1488642" cy="7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672CCC-6EAC-1048-9B35-34649B0385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12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-3612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556A6-755B-7A41-9879-1463EA53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2" y="5873997"/>
            <a:ext cx="1488642" cy="762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4E275-C460-4C4B-9963-A8E0E04CF54C}"/>
              </a:ext>
            </a:extLst>
          </p:cNvPr>
          <p:cNvSpPr txBox="1"/>
          <p:nvPr/>
        </p:nvSpPr>
        <p:spPr>
          <a:xfrm>
            <a:off x="6117796" y="6157363"/>
            <a:ext cx="3326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#BiyahengBetterEveryday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689E8-0424-E441-9456-B83FEEBC3213}"/>
              </a:ext>
            </a:extLst>
          </p:cNvPr>
          <p:cNvSpPr txBox="1"/>
          <p:nvPr/>
        </p:nvSpPr>
        <p:spPr>
          <a:xfrm>
            <a:off x="157162" y="1999658"/>
            <a:ext cx="8856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BETTER 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EXPERIENCE</a:t>
            </a: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SCIENCE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FFB122-152E-4C43-BB24-A691DA14B0E0}"/>
              </a:ext>
            </a:extLst>
          </p:cNvPr>
          <p:cNvCxnSpPr/>
          <p:nvPr/>
        </p:nvCxnSpPr>
        <p:spPr>
          <a:xfrm>
            <a:off x="1722804" y="4292867"/>
            <a:ext cx="5409514" cy="0"/>
          </a:xfrm>
          <a:prstGeom prst="straightConnector1">
            <a:avLst/>
          </a:prstGeom>
          <a:ln w="57150">
            <a:solidFill>
              <a:srgbClr val="3B7E4B"/>
            </a:solidFill>
            <a:headEnd type="oval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CF1C09-B9EB-4647-9E4E-4F8C939E3596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651" y="3545748"/>
            <a:ext cx="1282535" cy="1402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C222D-1098-E548-9679-0CF6B3BCCCC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61" y="3567953"/>
            <a:ext cx="480233" cy="13785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25D3AE-E5AE-8549-B33A-BF172165EEA7}"/>
              </a:ext>
            </a:extLst>
          </p:cNvPr>
          <p:cNvSpPr/>
          <p:nvPr/>
        </p:nvSpPr>
        <p:spPr>
          <a:xfrm>
            <a:off x="3859671" y="3724977"/>
            <a:ext cx="1135781" cy="1135781"/>
          </a:xfrm>
          <a:prstGeom prst="rect">
            <a:avLst/>
          </a:prstGeom>
          <a:solidFill>
            <a:srgbClr val="FAFAFA">
              <a:alpha val="79608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FACA0-DDA8-0940-850B-7D067570FA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538" y="3851221"/>
            <a:ext cx="1332045" cy="999034"/>
          </a:xfrm>
          <a:prstGeom prst="rect">
            <a:avLst/>
          </a:prstGeom>
        </p:spPr>
      </p:pic>
      <p:sp>
        <p:nvSpPr>
          <p:cNvPr id="30" name="Trapezoid 29">
            <a:extLst>
              <a:ext uri="{FF2B5EF4-FFF2-40B4-BE49-F238E27FC236}">
                <a16:creationId xmlns:a16="http://schemas.microsoft.com/office/drawing/2014/main" id="{89782CF8-3AB3-6B42-87DA-41036597E37E}"/>
              </a:ext>
            </a:extLst>
          </p:cNvPr>
          <p:cNvSpPr/>
          <p:nvPr/>
        </p:nvSpPr>
        <p:spPr>
          <a:xfrm rot="16200000">
            <a:off x="5363083" y="2828881"/>
            <a:ext cx="3131006" cy="1211909"/>
          </a:xfrm>
          <a:prstGeom prst="trapezoid">
            <a:avLst>
              <a:gd name="adj" fmla="val 33736"/>
            </a:avLst>
          </a:prstGeom>
          <a:solidFill>
            <a:srgbClr val="3A83AC">
              <a:alpha val="80392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713D6A5C-37FF-B246-A272-D0785C95313F}"/>
              </a:ext>
            </a:extLst>
          </p:cNvPr>
          <p:cNvSpPr/>
          <p:nvPr/>
        </p:nvSpPr>
        <p:spPr>
          <a:xfrm rot="16200000">
            <a:off x="5210683" y="2830486"/>
            <a:ext cx="3131006" cy="1211909"/>
          </a:xfrm>
          <a:prstGeom prst="trapezoid">
            <a:avLst>
              <a:gd name="adj" fmla="val 33736"/>
            </a:avLst>
          </a:prstGeom>
          <a:solidFill>
            <a:srgbClr val="3B7E4B">
              <a:alpha val="80392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apezoid 27">
            <a:extLst>
              <a:ext uri="{FF2B5EF4-FFF2-40B4-BE49-F238E27FC236}">
                <a16:creationId xmlns:a16="http://schemas.microsoft.com/office/drawing/2014/main" id="{6FA42594-D844-DF47-8B56-B34AEC4D3855}"/>
              </a:ext>
            </a:extLst>
          </p:cNvPr>
          <p:cNvSpPr/>
          <p:nvPr/>
        </p:nvSpPr>
        <p:spPr>
          <a:xfrm rot="16200000">
            <a:off x="5058282" y="2822462"/>
            <a:ext cx="3131006" cy="1211909"/>
          </a:xfrm>
          <a:prstGeom prst="trapezoid">
            <a:avLst>
              <a:gd name="adj" fmla="val 33736"/>
            </a:avLst>
          </a:prstGeom>
          <a:solidFill>
            <a:srgbClr val="F8D849">
              <a:alpha val="80392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CD016727-834D-404A-AEDB-4663095BA753}"/>
              </a:ext>
            </a:extLst>
          </p:cNvPr>
          <p:cNvSpPr/>
          <p:nvPr/>
        </p:nvSpPr>
        <p:spPr>
          <a:xfrm rot="16200000">
            <a:off x="4905882" y="2833687"/>
            <a:ext cx="3131006" cy="1211909"/>
          </a:xfrm>
          <a:prstGeom prst="trapezoid">
            <a:avLst>
              <a:gd name="adj" fmla="val 33736"/>
            </a:avLst>
          </a:prstGeom>
          <a:solidFill>
            <a:srgbClr val="582961">
              <a:alpha val="8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82B4DA-4052-BA4D-A584-5754793A01F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44" y="1738588"/>
            <a:ext cx="6689558" cy="50171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248FD-4326-974D-BEE6-416EB0A2E03A}"/>
              </a:ext>
            </a:extLst>
          </p:cNvPr>
          <p:cNvSpPr txBox="1"/>
          <p:nvPr/>
        </p:nvSpPr>
        <p:spPr>
          <a:xfrm>
            <a:off x="1558906" y="5022093"/>
            <a:ext cx="220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BBDEF-F719-744A-AE5F-132591C9D64B}"/>
              </a:ext>
            </a:extLst>
          </p:cNvPr>
          <p:cNvSpPr txBox="1"/>
          <p:nvPr/>
        </p:nvSpPr>
        <p:spPr>
          <a:xfrm>
            <a:off x="2534486" y="5022092"/>
            <a:ext cx="3077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RIDER</a:t>
            </a:r>
            <a:b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DISTRIBUTION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35DF4E-FA7D-274C-892A-E491DE14B6CA}"/>
              </a:ext>
            </a:extLst>
          </p:cNvPr>
          <p:cNvSpPr txBox="1"/>
          <p:nvPr/>
        </p:nvSpPr>
        <p:spPr>
          <a:xfrm>
            <a:off x="3859671" y="5022091"/>
            <a:ext cx="3077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PROFILE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E9FB3-9DEC-C94B-865E-C2DF0DFA24D3}"/>
              </a:ext>
            </a:extLst>
          </p:cNvPr>
          <p:cNvSpPr txBox="1"/>
          <p:nvPr/>
        </p:nvSpPr>
        <p:spPr>
          <a:xfrm>
            <a:off x="5166075" y="5020592"/>
            <a:ext cx="3077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PREDICTED</a:t>
            </a:r>
            <a:b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BEHAVIOR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24328-B9E9-E44A-8AFA-50B6C9DB112F}"/>
              </a:ext>
            </a:extLst>
          </p:cNvPr>
          <p:cNvSpPr txBox="1"/>
          <p:nvPr/>
        </p:nvSpPr>
        <p:spPr>
          <a:xfrm>
            <a:off x="5690770" y="5028617"/>
            <a:ext cx="3077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b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OTHERS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1.11111E-6 -0.1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1.66667E-6 -0.1046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30" grpId="0" animBg="1"/>
      <p:bldP spid="29" grpId="0" animBg="1"/>
      <p:bldP spid="28" grpId="0" animBg="1"/>
      <p:bldP spid="27" grpId="0" animBg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56783-5075-3E48-96F0-80726B5326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98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-1"/>
            <a:ext cx="9144000" cy="687832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244EB-F75D-1E46-B37C-5803536C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346" y="5527794"/>
            <a:ext cx="2161310" cy="1106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F23E9-EC5F-3A4B-94F3-F033B5AE0FEF}"/>
              </a:ext>
            </a:extLst>
          </p:cNvPr>
          <p:cNvSpPr txBox="1"/>
          <p:nvPr/>
        </p:nvSpPr>
        <p:spPr>
          <a:xfrm rot="20385603">
            <a:off x="2926678" y="1014225"/>
            <a:ext cx="532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Queueing expectations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3D68-DF6D-AA4C-8D4B-793E852F2234}"/>
              </a:ext>
            </a:extLst>
          </p:cNvPr>
          <p:cNvSpPr txBox="1"/>
          <p:nvPr/>
        </p:nvSpPr>
        <p:spPr>
          <a:xfrm>
            <a:off x="236056" y="2919271"/>
            <a:ext cx="867188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 Experience = </a:t>
            </a:r>
          </a:p>
          <a:p>
            <a:pPr algn="r"/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			</a:t>
            </a:r>
            <a:r>
              <a:rPr lang="en-US" sz="44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reality</a:t>
            </a:r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US" sz="72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</a:t>
            </a:r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US" sz="4000" b="1" baseline="30000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expectations</a:t>
            </a:r>
            <a:endParaRPr lang="en-US" sz="4400" b="1" baseline="30000" dirty="0">
              <a:solidFill>
                <a:srgbClr val="FAFAFA"/>
              </a:solidFill>
              <a:latin typeface="Arial Rounded MT Bold" panose="020F0704030504030204" pitchFamily="34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4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56783-5075-3E48-96F0-80726B5326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98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-1"/>
            <a:ext cx="9144000" cy="687832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244EB-F75D-1E46-B37C-5803536C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346" y="5527794"/>
            <a:ext cx="2161310" cy="1106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F23E9-EC5F-3A4B-94F3-F033B5AE0FEF}"/>
              </a:ext>
            </a:extLst>
          </p:cNvPr>
          <p:cNvSpPr txBox="1"/>
          <p:nvPr/>
        </p:nvSpPr>
        <p:spPr>
          <a:xfrm rot="20385603">
            <a:off x="2926678" y="1014225"/>
            <a:ext cx="532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Queueing expectations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3D68-DF6D-AA4C-8D4B-793E852F2234}"/>
              </a:ext>
            </a:extLst>
          </p:cNvPr>
          <p:cNvSpPr txBox="1"/>
          <p:nvPr/>
        </p:nvSpPr>
        <p:spPr>
          <a:xfrm>
            <a:off x="236056" y="2919271"/>
            <a:ext cx="867188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Expectation management  = </a:t>
            </a:r>
            <a:endParaRPr lang="en-US" sz="1200" b="1" dirty="0">
              <a:solidFill>
                <a:srgbClr val="FAFAFA"/>
              </a:solidFill>
              <a:latin typeface="Arial Rounded MT Bold" panose="020F0704030504030204" pitchFamily="34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en-US" b="1" dirty="0">
              <a:solidFill>
                <a:srgbClr val="FAFAFA"/>
              </a:solidFill>
              <a:latin typeface="Arial Rounded MT Bold" panose="020F0704030504030204" pitchFamily="34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algn="r"/>
            <a:r>
              <a:rPr lang="en-US" sz="20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	</a:t>
            </a:r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		Information + Choice</a:t>
            </a:r>
          </a:p>
        </p:txBody>
      </p:sp>
    </p:spTree>
    <p:extLst>
      <p:ext uri="{BB962C8B-B14F-4D97-AF65-F5344CB8AC3E}">
        <p14:creationId xmlns:p14="http://schemas.microsoft.com/office/powerpoint/2010/main" val="134992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56783-5075-3E48-96F0-80726B5326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98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-1"/>
            <a:ext cx="9144000" cy="689893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3D68-DF6D-AA4C-8D4B-793E852F2234}"/>
              </a:ext>
            </a:extLst>
          </p:cNvPr>
          <p:cNvSpPr txBox="1"/>
          <p:nvPr/>
        </p:nvSpPr>
        <p:spPr>
          <a:xfrm>
            <a:off x="236056" y="541831"/>
            <a:ext cx="35177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388DF-2BB6-1F4D-B609-825180C3C568}"/>
              </a:ext>
            </a:extLst>
          </p:cNvPr>
          <p:cNvSpPr txBox="1"/>
          <p:nvPr/>
        </p:nvSpPr>
        <p:spPr>
          <a:xfrm>
            <a:off x="5421625" y="541831"/>
            <a:ext cx="35177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551BD9-127B-8749-A53A-62901E2483C1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887" y="1583991"/>
            <a:ext cx="2142546" cy="2343539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4F6F840-4863-044F-8700-59233F28D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141681"/>
              </p:ext>
            </p:extLst>
          </p:nvPr>
        </p:nvGraphicFramePr>
        <p:xfrm>
          <a:off x="1001028" y="1250884"/>
          <a:ext cx="659233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32945C5-3B09-DC45-92C7-A61F2CD399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1A4ED6-E90C-554D-B204-638568CBDC4D}"/>
              </a:ext>
            </a:extLst>
          </p:cNvPr>
          <p:cNvSpPr txBox="1"/>
          <p:nvPr/>
        </p:nvSpPr>
        <p:spPr>
          <a:xfrm>
            <a:off x="7453400" y="1749244"/>
            <a:ext cx="1469220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u="sng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2014</a:t>
            </a:r>
            <a:endParaRPr lang="en-US" sz="2000" b="1" dirty="0">
              <a:solidFill>
                <a:srgbClr val="FAFAFA"/>
              </a:solidFill>
              <a:latin typeface="Arial Rounded MT Bold" panose="020F0704030504030204" pitchFamily="34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en-US" sz="20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82% of </a:t>
            </a:r>
            <a:r>
              <a:rPr lang="en-US" sz="12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correspondents</a:t>
            </a:r>
            <a:br>
              <a:rPr lang="en-US" sz="12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en-US" sz="1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chat on </a:t>
            </a:r>
            <a:r>
              <a:rPr lang="en-US" sz="1600" b="1" dirty="0">
                <a:solidFill>
                  <a:srgbClr val="4D72BD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Facebook Messenger</a:t>
            </a:r>
            <a:r>
              <a:rPr lang="en-US" sz="1600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regularly.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BB1871-7B8A-FF45-BFA4-793ABAFF79C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068" y="3641734"/>
            <a:ext cx="1074001" cy="365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2C745E-8CAE-3141-95BD-D301B66CF8DE}"/>
              </a:ext>
            </a:extLst>
          </p:cNvPr>
          <p:cNvSpPr/>
          <p:nvPr/>
        </p:nvSpPr>
        <p:spPr>
          <a:xfrm>
            <a:off x="7593364" y="3588946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AFAFA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</a:t>
            </a:r>
            <a:endParaRPr lang="en-US" sz="3200" b="1" dirty="0">
              <a:solidFill>
                <a:srgbClr val="FAFAFA"/>
              </a:solidFill>
              <a:latin typeface="Arial Rounded MT Bold" panose="020F0704030504030204" pitchFamily="34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95314-E585-1449-BC77-1338039D45BD}"/>
              </a:ext>
            </a:extLst>
          </p:cNvPr>
          <p:cNvSpPr/>
          <p:nvPr/>
        </p:nvSpPr>
        <p:spPr>
          <a:xfrm>
            <a:off x="6640103" y="2972756"/>
            <a:ext cx="89185" cy="1184661"/>
          </a:xfrm>
          <a:prstGeom prst="rect">
            <a:avLst/>
          </a:prstGeom>
          <a:solidFill>
            <a:srgbClr val="F8D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F94684-B9C5-B248-A3FB-A9D4AE3CD365}"/>
              </a:ext>
            </a:extLst>
          </p:cNvPr>
          <p:cNvSpPr/>
          <p:nvPr/>
        </p:nvSpPr>
        <p:spPr>
          <a:xfrm>
            <a:off x="6640103" y="1758067"/>
            <a:ext cx="89185" cy="1158263"/>
          </a:xfrm>
          <a:prstGeom prst="rect">
            <a:avLst/>
          </a:prstGeom>
          <a:solidFill>
            <a:srgbClr val="F8D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A7B29E2-A75B-0549-A55D-F23343374014}"/>
              </a:ext>
            </a:extLst>
          </p:cNvPr>
          <p:cNvSpPr/>
          <p:nvPr/>
        </p:nvSpPr>
        <p:spPr>
          <a:xfrm rot="21215863">
            <a:off x="6366404" y="1355446"/>
            <a:ext cx="420207" cy="664143"/>
          </a:xfrm>
          <a:custGeom>
            <a:avLst/>
            <a:gdLst>
              <a:gd name="connsiteX0" fmla="*/ 208451 w 420207"/>
              <a:gd name="connsiteY0" fmla="*/ 664143 h 664143"/>
              <a:gd name="connsiteX1" fmla="*/ 6320 w 420207"/>
              <a:gd name="connsiteY1" fmla="*/ 144379 h 664143"/>
              <a:gd name="connsiteX2" fmla="*/ 420207 w 420207"/>
              <a:gd name="connsiteY2" fmla="*/ 0 h 664143"/>
              <a:gd name="connsiteX3" fmla="*/ 420207 w 420207"/>
              <a:gd name="connsiteY3" fmla="*/ 0 h 664143"/>
              <a:gd name="connsiteX4" fmla="*/ 420207 w 420207"/>
              <a:gd name="connsiteY4" fmla="*/ 0 h 664143"/>
              <a:gd name="connsiteX5" fmla="*/ 420207 w 420207"/>
              <a:gd name="connsiteY5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07" h="664143">
                <a:moveTo>
                  <a:pt x="208451" y="664143"/>
                </a:moveTo>
                <a:cubicBezTo>
                  <a:pt x="89739" y="459606"/>
                  <a:pt x="-28973" y="255069"/>
                  <a:pt x="6320" y="144379"/>
                </a:cubicBezTo>
                <a:cubicBezTo>
                  <a:pt x="41613" y="33689"/>
                  <a:pt x="420207" y="0"/>
                  <a:pt x="420207" y="0"/>
                </a:cubicBezTo>
                <a:lnTo>
                  <a:pt x="420207" y="0"/>
                </a:lnTo>
                <a:lnTo>
                  <a:pt x="420207" y="0"/>
                </a:lnTo>
                <a:lnTo>
                  <a:pt x="420207" y="0"/>
                </a:lnTo>
              </a:path>
            </a:pathLst>
          </a:custGeom>
          <a:noFill/>
          <a:ln w="38100">
            <a:solidFill>
              <a:srgbClr val="F8D84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9492F-B398-6041-9748-E173F14C57E8}"/>
              </a:ext>
            </a:extLst>
          </p:cNvPr>
          <p:cNvSpPr/>
          <p:nvPr/>
        </p:nvSpPr>
        <p:spPr>
          <a:xfrm>
            <a:off x="6646025" y="4223814"/>
            <a:ext cx="83264" cy="1212783"/>
          </a:xfrm>
          <a:prstGeom prst="rect">
            <a:avLst/>
          </a:prstGeom>
          <a:solidFill>
            <a:srgbClr val="F8D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857479-036E-6541-9AB4-BC09D23C8276}"/>
              </a:ext>
            </a:extLst>
          </p:cNvPr>
          <p:cNvSpPr txBox="1"/>
          <p:nvPr/>
        </p:nvSpPr>
        <p:spPr>
          <a:xfrm rot="20346802">
            <a:off x="6440409" y="1017215"/>
            <a:ext cx="106607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8D849"/>
                </a:solidFill>
                <a:latin typeface="Arial Rounded MT Bold" panose="020F0704030504030204" pitchFamily="34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3x!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B18E7B-810E-1E44-B041-3ABAFBD2C5E8}"/>
              </a:ext>
            </a:extLst>
          </p:cNvPr>
          <p:cNvSpPr txBox="1"/>
          <p:nvPr/>
        </p:nvSpPr>
        <p:spPr>
          <a:xfrm>
            <a:off x="3412268" y="1248047"/>
            <a:ext cx="21467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AFAF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LRT </a:t>
            </a:r>
            <a:r>
              <a:rPr lang="en-US" sz="2000" dirty="0">
                <a:solidFill>
                  <a:srgbClr val="FAFAF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428233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4" grpId="0"/>
      <p:bldP spid="16" grpId="0"/>
      <p:bldP spid="17" grpId="0" animBg="1"/>
      <p:bldP spid="18" grpId="0" animBg="1"/>
      <p:bldP spid="26" grpId="0" animBg="1"/>
      <p:bldP spid="27" grpId="0" animBg="1"/>
      <p:bldP spid="28" grpId="0"/>
      <p:bldP spid="29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CD95-681B-6B42-BCA8-0E81193BEA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01EFF-73B1-D240-8751-592C317995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8708-35FC-AF4C-B2D5-7A0782854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9" y="5863522"/>
            <a:ext cx="1435099" cy="746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F08B7-F2A7-7B48-954F-3A719F8D092C}"/>
              </a:ext>
            </a:extLst>
          </p:cNvPr>
          <p:cNvSpPr txBox="1"/>
          <p:nvPr/>
        </p:nvSpPr>
        <p:spPr>
          <a:xfrm>
            <a:off x="3498611" y="55290"/>
            <a:ext cx="21467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LRT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32854D-FA38-BE4F-9C24-E25953ABDDDE}"/>
              </a:ext>
            </a:extLst>
          </p:cNvPr>
          <p:cNvSpPr/>
          <p:nvPr/>
        </p:nvSpPr>
        <p:spPr>
          <a:xfrm>
            <a:off x="394411" y="2487561"/>
            <a:ext cx="4128429" cy="2084439"/>
          </a:xfrm>
          <a:prstGeom prst="rect">
            <a:avLst/>
          </a:prstGeom>
          <a:solidFill>
            <a:srgbClr val="F2F2F2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3580B-2716-9043-8397-738553181219}"/>
              </a:ext>
            </a:extLst>
          </p:cNvPr>
          <p:cNvSpPr/>
          <p:nvPr/>
        </p:nvSpPr>
        <p:spPr>
          <a:xfrm>
            <a:off x="4636798" y="2487560"/>
            <a:ext cx="4128429" cy="2084439"/>
          </a:xfrm>
          <a:prstGeom prst="rect">
            <a:avLst/>
          </a:prstGeom>
          <a:solidFill>
            <a:srgbClr val="F2F2F2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CAA24-8AC7-E54A-83DC-9560BEB2F444}"/>
              </a:ext>
            </a:extLst>
          </p:cNvPr>
          <p:cNvSpPr/>
          <p:nvPr/>
        </p:nvSpPr>
        <p:spPr>
          <a:xfrm>
            <a:off x="394411" y="4692520"/>
            <a:ext cx="4128429" cy="2084439"/>
          </a:xfrm>
          <a:prstGeom prst="rect">
            <a:avLst/>
          </a:prstGeom>
          <a:solidFill>
            <a:srgbClr val="F2F2F2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1A928-CEA0-AC44-A3F3-F0D8CB573CA0}"/>
              </a:ext>
            </a:extLst>
          </p:cNvPr>
          <p:cNvSpPr/>
          <p:nvPr/>
        </p:nvSpPr>
        <p:spPr>
          <a:xfrm>
            <a:off x="4636798" y="4692519"/>
            <a:ext cx="4128429" cy="2084439"/>
          </a:xfrm>
          <a:prstGeom prst="rect">
            <a:avLst/>
          </a:prstGeom>
          <a:solidFill>
            <a:srgbClr val="F2F2F2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A3A4E-D2C0-CE45-8C46-011967C3C6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16" y="2487559"/>
            <a:ext cx="4128429" cy="20829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349E7D-EF27-C946-BDAC-CFD15B5C11FC}"/>
              </a:ext>
            </a:extLst>
          </p:cNvPr>
          <p:cNvSpPr txBox="1"/>
          <p:nvPr/>
        </p:nvSpPr>
        <p:spPr>
          <a:xfrm>
            <a:off x="1303790" y="3264798"/>
            <a:ext cx="230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IN A RUSH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E48443-E197-9947-8C8D-9333D8AF7C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803" y="2487559"/>
            <a:ext cx="4128429" cy="2082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510494-8C75-014E-BB4B-22D8BD5D3959}"/>
              </a:ext>
            </a:extLst>
          </p:cNvPr>
          <p:cNvSpPr txBox="1"/>
          <p:nvPr/>
        </p:nvSpPr>
        <p:spPr>
          <a:xfrm>
            <a:off x="4664661" y="3264798"/>
            <a:ext cx="4072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COMFORT-SEEKER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C48A1E-15D0-3B41-948C-3180103A0F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15" y="4692519"/>
            <a:ext cx="4128429" cy="2084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FC0BD1-A038-F24D-9E47-BA975805BC1B}"/>
              </a:ext>
            </a:extLst>
          </p:cNvPr>
          <p:cNvSpPr txBox="1"/>
          <p:nvPr/>
        </p:nvSpPr>
        <p:spPr>
          <a:xfrm>
            <a:off x="915901" y="5326052"/>
            <a:ext cx="2973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THE TOURIST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INFREQUENT TRAVELLER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BD071E-6F06-5A43-B4CE-24F53A8E5B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802" y="4692519"/>
            <a:ext cx="4128430" cy="20905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4BCB15-A2BE-3447-A834-1A7525A76E3C}"/>
              </a:ext>
            </a:extLst>
          </p:cNvPr>
          <p:cNvSpPr txBox="1"/>
          <p:nvPr/>
        </p:nvSpPr>
        <p:spPr>
          <a:xfrm>
            <a:off x="5126704" y="5442350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EXPERIENCED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DE694-4992-6E42-A9C0-78CC92D2A7FB}"/>
              </a:ext>
            </a:extLst>
          </p:cNvPr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685" y="387962"/>
            <a:ext cx="2142546" cy="23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</TotalTime>
  <Words>284</Words>
  <Application>Microsoft Macintosh PowerPoint</Application>
  <PresentationFormat>On-screen Show (4:3)</PresentationFormat>
  <Paragraphs>81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Rounded MT Bold</vt:lpstr>
      <vt:lpstr>Calibri</vt:lpstr>
      <vt:lpstr>Calibri Light</vt:lpstr>
      <vt:lpstr>Helvetica Neue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Jefferson T. Tan</cp:lastModifiedBy>
  <cp:revision>65</cp:revision>
  <dcterms:created xsi:type="dcterms:W3CDTF">2018-07-13T10:55:56Z</dcterms:created>
  <dcterms:modified xsi:type="dcterms:W3CDTF">2018-07-15T00:37:12Z</dcterms:modified>
</cp:coreProperties>
</file>